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2" r:id="rId6"/>
    <p:sldId id="263" r:id="rId7"/>
    <p:sldId id="266" r:id="rId8"/>
    <p:sldId id="267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79296-44C0-497A-97FE-26AC374DE8D6}" type="datetimeFigureOut">
              <a:rPr lang="en-US" smtClean="0"/>
              <a:t>2021-05-27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B2F95-C71A-490D-BB1B-7E91682B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7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B2F95-C71A-490D-BB1B-7E91682B39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B25-D67A-44C1-AC96-C3B759B40653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2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FF13-E719-4EB8-9DD3-6C906EC95F7A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6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2FFD-0E76-45F7-8AD6-055C8C9DCC5B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801B-98F9-4E1A-B20D-734481A4ECCD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3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1155-DDD4-4304-A7D3-E29E5963B3A3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F6836673-D298-4A8E-8BCC-1E105D22D5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3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A4A-27E0-4D4A-B45E-391AC0F74C50}" type="datetime1">
              <a:rPr lang="en-US" smtClean="0"/>
              <a:t>2021-05-27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6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050C-9EB5-41CE-9962-5B968CD52403}" type="datetime1">
              <a:rPr lang="en-US" smtClean="0"/>
              <a:t>2021-05-27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8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94BAF-0FA8-4527-BF26-213615A60944}" type="datetime1">
              <a:rPr lang="en-US" smtClean="0"/>
              <a:t>2021-05-27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7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BA082-5D6B-40B0-8985-3388A35D4CEB}" type="datetime1">
              <a:rPr lang="en-US" smtClean="0"/>
              <a:t>2021-05-27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2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FB331-6CD1-43DB-9B10-1DCBF8BA53E4}" type="datetime1">
              <a:rPr lang="en-US" smtClean="0"/>
              <a:t>2021-05-27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9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B5C9-3DBD-4B20-826F-161E432660DE}" type="datetime1">
              <a:rPr lang="en-US" smtClean="0"/>
              <a:t>2021-05-27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1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8803B-2C60-4384-89FA-E36CF10AE0E1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F6836673-D298-4A8E-8BCC-1E105D22D5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3297" y="560173"/>
            <a:ext cx="8649730" cy="21253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 SemiCondensed" panose="020B0502040204020203" pitchFamily="34" charset="0"/>
              </a:rPr>
              <a:t>Game of life</a:t>
            </a:r>
            <a:r>
              <a:rPr lang="en-US" dirty="0" smtClean="0">
                <a:latin typeface="Bahnschrift Light SemiCondensed" panose="020B0502040204020203" pitchFamily="34" charset="0"/>
              </a:rPr>
              <a:t/>
            </a:r>
            <a:br>
              <a:rPr lang="en-US" dirty="0" smtClean="0">
                <a:latin typeface="Bahnschrift Light SemiCondensed" panose="020B0502040204020203" pitchFamily="34" charset="0"/>
              </a:rPr>
            </a:br>
            <a:r>
              <a:rPr lang="en-US" dirty="0" smtClean="0">
                <a:latin typeface="Bahnschrift Light SemiCondensed" panose="020B0502040204020203" pitchFamily="34" charset="0"/>
              </a:rPr>
              <a:t>prediction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440562" y="6151649"/>
            <a:ext cx="2751438" cy="706351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Bahnschrift Light SemiCondensed" panose="020B0502040204020203" pitchFamily="34" charset="0"/>
              </a:rPr>
              <a:t>Петренко М. 18345</a:t>
            </a:r>
            <a:endParaRPr lang="en-US" sz="2000" dirty="0">
              <a:latin typeface="Bahnschrift Light Semi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359"/>
          <a:stretch/>
        </p:blipFill>
        <p:spPr>
          <a:xfrm>
            <a:off x="1531587" y="3426941"/>
            <a:ext cx="2743851" cy="13711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751" y="3426941"/>
            <a:ext cx="2740054" cy="1371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587" y="4989928"/>
            <a:ext cx="2743851" cy="13730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752" y="4989928"/>
            <a:ext cx="2740054" cy="13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778" y="282746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Предсказание на 10 вперёд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5382"/>
          <a:stretch/>
        </p:blipFill>
        <p:spPr>
          <a:xfrm>
            <a:off x="7282248" y="3740880"/>
            <a:ext cx="4288953" cy="21385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8" y="3433224"/>
            <a:ext cx="4882077" cy="2753827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615778" y="16114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Результат весьма далёк от правды</a:t>
            </a:r>
            <a:r>
              <a:rPr lang="en-US" sz="2400" dirty="0" smtClean="0">
                <a:latin typeface="Bahnschrift Light SemiCondensed" panose="020B0502040204020203" pitchFamily="34" charset="0"/>
              </a:rPr>
              <a:t>…</a:t>
            </a:r>
            <a:endParaRPr lang="ru-RU" sz="24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0492" y="29411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Bahnschrift Light SemiCondensed" panose="020B0502040204020203" pitchFamily="34" charset="0"/>
              </a:rPr>
              <a:t>Game of life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0492" y="16196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Клеточный автомат, работающий по простым правилам:</a:t>
            </a:r>
            <a:endParaRPr lang="en-US" sz="2400" dirty="0" smtClean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Если рядом 3 клетки и клетка пуста – клетка заполняется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Если жива </a:t>
            </a:r>
            <a:r>
              <a:rPr lang="en-US" sz="2400" dirty="0" smtClean="0">
                <a:latin typeface="Bahnschrift Light SemiCondensed" panose="020B0502040204020203" pitchFamily="34" charset="0"/>
              </a:rPr>
              <a:t>&amp;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 соседей 2 или 3 – клетка продолжает жить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Если клетка жива и соседей меньше 2 или </a:t>
            </a:r>
            <a:r>
              <a:rPr lang="ru-RU" sz="2400" dirty="0">
                <a:latin typeface="Bahnschrift Light SemiCondensed" panose="020B0502040204020203" pitchFamily="34" charset="0"/>
              </a:rPr>
              <a:t>б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ольше 3х – клетка умирает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sz="2400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4" name="2021-05-27 01-56-5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39"/>
                </p14:media>
              </p:ext>
            </p:extLst>
          </p:nvPr>
        </p:nvPicPr>
        <p:blipFill rotWithShape="1">
          <a:blip r:embed="rId4">
            <a:lum contrast="40000"/>
          </a:blip>
          <a:srcRect l="15173" t="17342" r="53721" b="27079"/>
          <a:stretch/>
        </p:blipFill>
        <p:spPr>
          <a:xfrm>
            <a:off x="902493" y="3631718"/>
            <a:ext cx="3024615" cy="303996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7568" y="278497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Какую сеть взять?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7568" y="16040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Для описания такой системы хорошо подходят сверхточные сети.</a:t>
            </a:r>
          </a:p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Дело в том, что правильное ядро будет буквально «считать» клетки вокруг</a:t>
            </a:r>
            <a:endParaRPr lang="en-US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1475" t="8097" r="72842" b="36317"/>
          <a:stretch/>
        </p:blipFill>
        <p:spPr>
          <a:xfrm>
            <a:off x="8677741" y="3253339"/>
            <a:ext cx="2911076" cy="2902017"/>
          </a:xfrm>
          <a:prstGeom prst="rect">
            <a:avLst/>
          </a:prstGeom>
        </p:spPr>
      </p:pic>
      <p:pic>
        <p:nvPicPr>
          <p:cNvPr id="1026" name="Picture 2" descr="Convolutions and the Game of Life | Nicholas R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4" y="2929623"/>
            <a:ext cx="1511771" cy="15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7540" y="274509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Попытка </a:t>
            </a:r>
            <a:r>
              <a:rPr lang="en-US" dirty="0" smtClean="0">
                <a:latin typeface="Bahnschrift Light SemiCondensed" panose="020B0502040204020203" pitchFamily="34" charset="0"/>
              </a:rPr>
              <a:t>#1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540" y="160007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Самая простая модель из 2х сверток упёрлась в </a:t>
            </a:r>
            <a:r>
              <a:rPr lang="en-US" sz="2400" dirty="0" smtClean="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0.89 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и никак не развивается</a:t>
            </a:r>
          </a:p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*обучалась на 400 играх</a:t>
            </a:r>
            <a:endParaRPr lang="en-US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627" y="2693772"/>
            <a:ext cx="4703897" cy="2670475"/>
          </a:xfrm>
          <a:prstGeom prst="rect">
            <a:avLst/>
          </a:prstGeom>
        </p:spPr>
      </p:pic>
      <p:pic>
        <p:nvPicPr>
          <p:cNvPr id="5" name="2021-05-27 03-15-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087" t="17459" r="22321" b="27176"/>
          <a:stretch/>
        </p:blipFill>
        <p:spPr>
          <a:xfrm>
            <a:off x="716692" y="2693772"/>
            <a:ext cx="5026112" cy="2500734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7541" y="274509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Попытка </a:t>
            </a:r>
            <a:r>
              <a:rPr lang="en-US" dirty="0" smtClean="0">
                <a:latin typeface="Bahnschrift Light SemiCondensed" panose="020B0502040204020203" pitchFamily="34" charset="0"/>
              </a:rPr>
              <a:t>#2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165030" y="2353782"/>
            <a:ext cx="3429000" cy="2541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2"/>
                </a:solidFill>
                <a:latin typeface="Bahnschrift SemiLight" panose="020B0502040204020203" pitchFamily="34" charset="0"/>
              </a:rPr>
              <a:t>model</a:t>
            </a:r>
            <a:r>
              <a:rPr lang="en-US" sz="1200" dirty="0">
                <a:latin typeface="Bahnschrift SemiLight" panose="020B0502040204020203" pitchFamily="34" charset="0"/>
              </a:rPr>
              <a:t> =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Sequentia</a:t>
            </a:r>
            <a:r>
              <a:rPr lang="en-US" sz="1200" dirty="0" err="1">
                <a:latin typeface="Bahnschrift SemiLight" panose="020B0502040204020203" pitchFamily="34" charset="0"/>
              </a:rPr>
              <a:t>l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(1, 12, 3, padding=1),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nn.</a:t>
            </a:r>
            <a:r>
              <a:rPr lang="en-US" sz="1200" dirty="0" err="1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   </a:t>
            </a:r>
            <a:r>
              <a:rPr lang="en-US" sz="1200" dirty="0" smtClean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(12, 24, 3, padding=1),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nn.</a:t>
            </a:r>
            <a:r>
              <a:rPr lang="en-US" sz="1200" dirty="0" err="1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   </a:t>
            </a:r>
            <a:r>
              <a:rPr lang="en-US" sz="1200" dirty="0" smtClean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(24, 12, 3, padding=1),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nn.</a:t>
            </a:r>
            <a:r>
              <a:rPr lang="en-US" sz="1200" dirty="0" err="1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   </a:t>
            </a:r>
            <a:r>
              <a:rPr lang="en-US" sz="1200" dirty="0" smtClean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(12, 1, 3, padding=1</a:t>
            </a:r>
            <a:r>
              <a:rPr lang="en-US" sz="1200" dirty="0" smtClean="0">
                <a:latin typeface="Bahnschrift SemiLight" panose="020B0502040204020203" pitchFamily="34" charset="0"/>
              </a:rPr>
              <a:t>))</a:t>
            </a:r>
            <a:endParaRPr lang="en-US" sz="1200" dirty="0">
              <a:latin typeface="Bahnschrift SemiLight" panose="020B0502040204020203" pitchFamily="34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07539" y="1600072"/>
            <a:ext cx="95297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Добавим чуть больше слоёв</a:t>
            </a:r>
            <a:r>
              <a:rPr lang="en-US" sz="2400" dirty="0" smtClean="0">
                <a:latin typeface="Bahnschrift Light SemiCondensed" panose="020B0502040204020203" pitchFamily="34" charset="0"/>
              </a:rPr>
              <a:t> 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и скормим побольше данных</a:t>
            </a:r>
            <a:endParaRPr lang="en-US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2050" name="Picture 2" descr="Stack_more_layer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t="46819" r="5695"/>
          <a:stretch/>
        </p:blipFill>
        <p:spPr bwMode="auto">
          <a:xfrm>
            <a:off x="607539" y="3250409"/>
            <a:ext cx="2993127" cy="164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2021-05-27 01-56-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139" t="17784" r="22226" b="27321"/>
          <a:stretch/>
        </p:blipFill>
        <p:spPr>
          <a:xfrm>
            <a:off x="6738551" y="2397958"/>
            <a:ext cx="5066271" cy="2497612"/>
          </a:xfrm>
          <a:prstGeom prst="rect">
            <a:avLst/>
          </a:prstGeom>
        </p:spPr>
      </p:pic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778" y="538591"/>
            <a:ext cx="10604157" cy="107285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Тренировка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778" y="16114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err="1" smtClean="0">
                <a:latin typeface="Bahnschrift Light SemiCondensed" panose="020B0502040204020203" pitchFamily="34" charset="0"/>
              </a:rPr>
              <a:t>Датасет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 состоит из 1500 «игр», начинающихся со случайной карты</a:t>
            </a:r>
          </a:p>
          <a:p>
            <a:pPr marL="0" indent="0">
              <a:buNone/>
            </a:pPr>
            <a:r>
              <a:rPr lang="ru-RU" sz="2400" dirty="0">
                <a:latin typeface="Bahnschrift Light SemiCondensed" panose="020B0502040204020203" pitchFamily="34" charset="0"/>
              </a:rPr>
              <a:t>Достигнутая точность на </a:t>
            </a:r>
            <a:r>
              <a:rPr lang="ru-RU" sz="2400" dirty="0" err="1">
                <a:latin typeface="Bahnschrift Light SemiCondensed" panose="020B0502040204020203" pitchFamily="34" charset="0"/>
              </a:rPr>
              <a:t>валидации</a:t>
            </a:r>
            <a:r>
              <a:rPr lang="ru-RU" sz="2400" dirty="0">
                <a:latin typeface="Bahnschrift Light SemiCondensed" panose="020B0502040204020203" pitchFamily="34" charset="0"/>
              </a:rPr>
              <a:t> </a:t>
            </a:r>
            <a:r>
              <a:rPr lang="ru-RU" sz="24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0.999778 </a:t>
            </a:r>
          </a:p>
          <a:p>
            <a:pPr marL="0" indent="0">
              <a:buNone/>
            </a:pPr>
            <a:endParaRPr lang="en-US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8" y="2684291"/>
            <a:ext cx="5837989" cy="3189908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6453767" y="4045570"/>
            <a:ext cx="3655541" cy="1828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Bahnschrift Light SemiCondensed" panose="020B0502040204020203" pitchFamily="34" charset="0"/>
              </a:rPr>
              <a:t>Loss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-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MSELoss</a:t>
            </a:r>
            <a:endParaRPr lang="en-US" sz="2400" dirty="0" smtClean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>
                <a:latin typeface="Bahnschrift Light SemiCondensed" panose="020B0502040204020203" pitchFamily="34" charset="0"/>
              </a:rPr>
              <a:t>Optimiser</a:t>
            </a:r>
            <a:r>
              <a:rPr lang="en-US" sz="2400" dirty="0" smtClean="0">
                <a:latin typeface="Bahnschrift Light SemiCondensed" panose="020B0502040204020203" pitchFamily="34" charset="0"/>
              </a:rPr>
              <a:t> 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-</a:t>
            </a:r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SGD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Bahnschrift Light SemiCondensed" panose="020B0502040204020203" pitchFamily="34" charset="0"/>
              </a:rPr>
              <a:t>Scheduler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400" dirty="0" smtClean="0">
                <a:latin typeface="Bahnschrift Light SemiCondensed" panose="020B0502040204020203" pitchFamily="34" charset="0"/>
              </a:rPr>
              <a:t>–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StepLR</a:t>
            </a:r>
            <a:endParaRPr lang="en-US" sz="2400" dirty="0" smtClean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Эпох</a:t>
            </a:r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–</a:t>
            </a:r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50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Bahnschrift Light SemiCondensed" panose="020B0502040204020203" pitchFamily="34" charset="0"/>
              </a:rPr>
              <a:t>Bach size - 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10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778" y="277640"/>
            <a:ext cx="10515600" cy="1325563"/>
          </a:xfrm>
        </p:spPr>
        <p:txBody>
          <a:bodyPr/>
          <a:lstStyle/>
          <a:p>
            <a:r>
              <a:rPr lang="ru-RU" dirty="0">
                <a:latin typeface="Bahnschrift Light SemiCondensed" panose="020B0502040204020203" pitchFamily="34" charset="0"/>
              </a:rPr>
              <a:t>Попытка </a:t>
            </a:r>
            <a:r>
              <a:rPr lang="en-US" dirty="0" smtClean="0">
                <a:latin typeface="Bahnschrift Light SemiCondensed" panose="020B0502040204020203" pitchFamily="34" charset="0"/>
              </a:rPr>
              <a:t>#3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778" y="160320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Точности на </a:t>
            </a:r>
            <a:r>
              <a:rPr lang="ru-RU" sz="2400" dirty="0" err="1"/>
              <a:t>валидации</a:t>
            </a:r>
            <a:r>
              <a:rPr lang="ru-RU" sz="2400" dirty="0"/>
              <a:t> достигла </a:t>
            </a:r>
            <a:r>
              <a:rPr lang="ru-RU" sz="2400" dirty="0">
                <a:solidFill>
                  <a:schemeClr val="accent5"/>
                </a:solidFill>
              </a:rPr>
              <a:t>0.999981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8" y="2491743"/>
            <a:ext cx="5102439" cy="290584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873578" y="2491743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Bahnschrift SemiLight" panose="020B0502040204020203" pitchFamily="34" charset="0"/>
              </a:rPr>
              <a:t>model</a:t>
            </a:r>
            <a:r>
              <a:rPr lang="en-US" sz="1200" dirty="0">
                <a:latin typeface="Bahnschrift SemiLight" panose="020B0502040204020203" pitchFamily="34" charset="0"/>
              </a:rPr>
              <a:t> =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Sequential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(1, 12,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(12, 24,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(24, 48,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(48, 96,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(96, 48,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(48, 24,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nn.</a:t>
            </a:r>
            <a:r>
              <a:rPr lang="en-US" sz="1200" dirty="0" err="1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 smtClean="0">
                <a:latin typeface="Bahnschrift SemiLight" panose="020B0502040204020203" pitchFamily="34" charset="0"/>
              </a:rPr>
              <a:t>(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inplace</a:t>
            </a:r>
            <a:r>
              <a:rPr lang="en-US" sz="1200" dirty="0" smtClean="0">
                <a:latin typeface="Bahnschrift SemiLight" panose="020B0502040204020203" pitchFamily="34" charset="0"/>
              </a:rPr>
              <a:t>=True</a:t>
            </a:r>
            <a:r>
              <a:rPr lang="en-US" sz="1200" dirty="0">
                <a:latin typeface="Bahnschrift SemiLight" panose="020B0502040204020203" pitchFamily="34" charset="0"/>
              </a:rPr>
              <a:t>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smtClean="0">
                <a:latin typeface="Bahnschrift SemiLight" panose="020B0502040204020203" pitchFamily="34" charset="0"/>
              </a:rPr>
              <a:t>nn.</a:t>
            </a:r>
            <a:r>
              <a:rPr lang="en-US" sz="1200" dirty="0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 smtClean="0">
                <a:latin typeface="Bahnschrift SemiLight" panose="020B0502040204020203" pitchFamily="34" charset="0"/>
              </a:rPr>
              <a:t>(24</a:t>
            </a:r>
            <a:r>
              <a:rPr lang="en-US" sz="1200" dirty="0">
                <a:latin typeface="Bahnschrift SemiLight" panose="020B0502040204020203" pitchFamily="34" charset="0"/>
              </a:rPr>
              <a:t>, 12,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nn.</a:t>
            </a:r>
            <a:r>
              <a:rPr lang="en-US" sz="1200" dirty="0" err="1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 smtClean="0">
                <a:latin typeface="Bahnschrift SemiLight" panose="020B0502040204020203" pitchFamily="34" charset="0"/>
              </a:rPr>
              <a:t>(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inplace</a:t>
            </a:r>
            <a:r>
              <a:rPr lang="en-US" sz="1200" dirty="0" smtClean="0">
                <a:latin typeface="Bahnschrift SemiLight" panose="020B0502040204020203" pitchFamily="34" charset="0"/>
              </a:rPr>
              <a:t>=True</a:t>
            </a:r>
            <a:r>
              <a:rPr lang="en-US" sz="1200" dirty="0">
                <a:latin typeface="Bahnschrift SemiLight" panose="020B0502040204020203" pitchFamily="34" charset="0"/>
              </a:rPr>
              <a:t>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smtClean="0">
                <a:latin typeface="Bahnschrift SemiLight" panose="020B0502040204020203" pitchFamily="34" charset="0"/>
              </a:rPr>
              <a:t>nn.</a:t>
            </a:r>
            <a:r>
              <a:rPr lang="en-US" sz="1200" dirty="0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 smtClean="0">
                <a:latin typeface="Bahnschrift SemiLight" panose="020B0502040204020203" pitchFamily="34" charset="0"/>
              </a:rPr>
              <a:t>(12</a:t>
            </a:r>
            <a:r>
              <a:rPr lang="en-US" sz="1200" dirty="0">
                <a:latin typeface="Bahnschrift SemiLight" panose="020B0502040204020203" pitchFamily="34" charset="0"/>
              </a:rPr>
              <a:t>, 1, 3, padding=1</a:t>
            </a:r>
            <a:r>
              <a:rPr lang="en-US" sz="1200" dirty="0" smtClean="0">
                <a:latin typeface="Bahnschrift SemiLight" panose="020B0502040204020203" pitchFamily="34" charset="0"/>
              </a:rPr>
              <a:t>))</a:t>
            </a:r>
            <a:endParaRPr lang="en-US" sz="1200" dirty="0">
              <a:latin typeface="Bahnschrift Semi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4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05-27 04-29-4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5294" t="17301" r="22410" b="27229"/>
          <a:stretch/>
        </p:blipFill>
        <p:spPr>
          <a:xfrm>
            <a:off x="615778" y="1603203"/>
            <a:ext cx="4819135" cy="2413687"/>
          </a:xfr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15778" y="277640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Лучший результат</a:t>
            </a:r>
            <a:endParaRPr lang="en-US" dirty="0"/>
          </a:p>
        </p:txBody>
      </p:sp>
      <p:pic>
        <p:nvPicPr>
          <p:cNvPr id="6" name="2021-05-27 04-31-4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5071" t="17664" r="22564" b="27081"/>
          <a:stretch/>
        </p:blipFill>
        <p:spPr>
          <a:xfrm>
            <a:off x="5873578" y="1603203"/>
            <a:ext cx="4843113" cy="2413687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615778" y="4346403"/>
            <a:ext cx="9722708" cy="257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/>
              <a:t>Система в обоих случаях приходит к одним стабильным состояниям на случайных входных данных</a:t>
            </a:r>
            <a:endParaRPr lang="ru-RU" sz="2400" dirty="0" smtClean="0">
              <a:solidFill>
                <a:schemeClr val="accent5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3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9303" y="307460"/>
            <a:ext cx="10515600" cy="1325563"/>
          </a:xfrm>
        </p:spPr>
        <p:txBody>
          <a:bodyPr/>
          <a:lstStyle/>
          <a:p>
            <a:r>
              <a:rPr lang="ru-RU" dirty="0" err="1" smtClean="0">
                <a:latin typeface="Bahnschrift Light SemiCondensed" panose="020B0502040204020203" pitchFamily="34" charset="0"/>
              </a:rPr>
              <a:t>Датасет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9303" y="163302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Играется </a:t>
            </a:r>
            <a:r>
              <a:rPr lang="en-US" sz="2400" dirty="0" smtClean="0">
                <a:solidFill>
                  <a:schemeClr val="accent5"/>
                </a:solidFill>
              </a:rPr>
              <a:t>N</a:t>
            </a:r>
            <a:r>
              <a:rPr lang="ru-RU" sz="2400" dirty="0" smtClean="0"/>
              <a:t> игр</a:t>
            </a:r>
            <a:r>
              <a:rPr lang="en-US" sz="2400" dirty="0" smtClean="0"/>
              <a:t> </a:t>
            </a:r>
            <a:r>
              <a:rPr lang="ru-RU" sz="2400" dirty="0" smtClean="0"/>
              <a:t>по </a:t>
            </a:r>
            <a:r>
              <a:rPr lang="en-US" sz="2400" dirty="0" smtClean="0">
                <a:solidFill>
                  <a:schemeClr val="accent5"/>
                </a:solidFill>
              </a:rPr>
              <a:t>M</a:t>
            </a:r>
            <a:r>
              <a:rPr lang="ru-RU" sz="2400" dirty="0" smtClean="0"/>
              <a:t> эпох и каждое состояние сохраняется. Получается набор из </a:t>
            </a:r>
            <a:r>
              <a:rPr lang="en-US" sz="2400" dirty="0" smtClean="0">
                <a:solidFill>
                  <a:schemeClr val="accent5"/>
                </a:solidFill>
              </a:rPr>
              <a:t>N*M</a:t>
            </a:r>
            <a:r>
              <a:rPr lang="en-US" sz="2400" dirty="0" smtClean="0"/>
              <a:t> </a:t>
            </a:r>
            <a:r>
              <a:rPr lang="ru-RU" sz="2400" dirty="0" smtClean="0"/>
              <a:t>файлов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err="1" smtClean="0"/>
              <a:t>Датасет</a:t>
            </a:r>
            <a:r>
              <a:rPr lang="ru-RU" sz="2400" dirty="0" smtClean="0"/>
              <a:t> при получении </a:t>
            </a:r>
            <a:r>
              <a:rPr lang="en-US" sz="2400" dirty="0" err="1" smtClean="0">
                <a:solidFill>
                  <a:schemeClr val="accent5"/>
                </a:solidFill>
              </a:rPr>
              <a:t>i</a:t>
            </a:r>
            <a:r>
              <a:rPr lang="en-US" sz="2400" dirty="0" smtClean="0"/>
              <a:t>-</a:t>
            </a:r>
            <a:r>
              <a:rPr lang="ru-RU" sz="2400" dirty="0" err="1" smtClean="0"/>
              <a:t>го</a:t>
            </a:r>
            <a:r>
              <a:rPr lang="ru-RU" sz="2400" dirty="0" smtClean="0"/>
              <a:t> элементы с </a:t>
            </a:r>
            <a:r>
              <a:rPr lang="en-US" sz="2400" dirty="0" smtClean="0">
                <a:solidFill>
                  <a:schemeClr val="accent5"/>
                </a:solidFill>
              </a:rPr>
              <a:t>m</a:t>
            </a:r>
            <a:r>
              <a:rPr lang="ru-RU" sz="2400" dirty="0" smtClean="0"/>
              <a:t>-ой эпохи вычисляет его </a:t>
            </a:r>
            <a:r>
              <a:rPr lang="en-US" sz="2400" dirty="0" smtClean="0">
                <a:solidFill>
                  <a:schemeClr val="accent5"/>
                </a:solidFill>
              </a:rPr>
              <a:t>m+1</a:t>
            </a:r>
            <a:r>
              <a:rPr lang="en-US" sz="2400" dirty="0" smtClean="0"/>
              <a:t> </a:t>
            </a:r>
            <a:r>
              <a:rPr lang="ru-RU" sz="2400" dirty="0" smtClean="0"/>
              <a:t>эпоху и возвращает его как </a:t>
            </a:r>
            <a:r>
              <a:rPr lang="en-US" sz="2400" dirty="0" smtClean="0">
                <a:solidFill>
                  <a:schemeClr val="accent5"/>
                </a:solidFill>
              </a:rPr>
              <a:t>ground truth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376</Words>
  <Application>Microsoft Office PowerPoint</Application>
  <PresentationFormat>Широкоэкранный</PresentationFormat>
  <Paragraphs>67</Paragraphs>
  <Slides>10</Slides>
  <Notes>1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Bahnschrift Light SemiCondensed</vt:lpstr>
      <vt:lpstr>Bahnschrift SemiLight</vt:lpstr>
      <vt:lpstr>Calibri</vt:lpstr>
      <vt:lpstr>Calibri Light</vt:lpstr>
      <vt:lpstr>Wingdings</vt:lpstr>
      <vt:lpstr>Тема Office</vt:lpstr>
      <vt:lpstr>Game of life prediction</vt:lpstr>
      <vt:lpstr>Game of life</vt:lpstr>
      <vt:lpstr>Какую сеть взять?</vt:lpstr>
      <vt:lpstr>Попытка #1</vt:lpstr>
      <vt:lpstr>Попытка #2</vt:lpstr>
      <vt:lpstr>Тренировка</vt:lpstr>
      <vt:lpstr>Попытка #3</vt:lpstr>
      <vt:lpstr>Лучший результат</vt:lpstr>
      <vt:lpstr>Датасет</vt:lpstr>
      <vt:lpstr>Предсказание на 10 вперёд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Neo</dc:creator>
  <cp:lastModifiedBy>Neo</cp:lastModifiedBy>
  <cp:revision>79</cp:revision>
  <dcterms:created xsi:type="dcterms:W3CDTF">2021-05-26T19:27:47Z</dcterms:created>
  <dcterms:modified xsi:type="dcterms:W3CDTF">2021-05-26T21:44:42Z</dcterms:modified>
</cp:coreProperties>
</file>